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3" r:id="rId1"/>
  </p:sldMasterIdLst>
  <p:notesMasterIdLst>
    <p:notesMasterId r:id="rId66"/>
  </p:notesMasterIdLst>
  <p:handoutMasterIdLst>
    <p:handoutMasterId r:id="rId67"/>
  </p:handoutMasterIdLst>
  <p:sldIdLst>
    <p:sldId id="864" r:id="rId2"/>
    <p:sldId id="941" r:id="rId3"/>
    <p:sldId id="865" r:id="rId4"/>
    <p:sldId id="866" r:id="rId5"/>
    <p:sldId id="855" r:id="rId6"/>
    <p:sldId id="949" r:id="rId7"/>
    <p:sldId id="666" r:id="rId8"/>
    <p:sldId id="636" r:id="rId9"/>
    <p:sldId id="746" r:id="rId10"/>
    <p:sldId id="747" r:id="rId11"/>
    <p:sldId id="748" r:id="rId12"/>
    <p:sldId id="942" r:id="rId13"/>
    <p:sldId id="940" r:id="rId14"/>
    <p:sldId id="857" r:id="rId15"/>
    <p:sldId id="943" r:id="rId16"/>
    <p:sldId id="944" r:id="rId17"/>
    <p:sldId id="859" r:id="rId18"/>
    <p:sldId id="860" r:id="rId19"/>
    <p:sldId id="674" r:id="rId20"/>
    <p:sldId id="675" r:id="rId21"/>
    <p:sldId id="676" r:id="rId22"/>
    <p:sldId id="908" r:id="rId23"/>
    <p:sldId id="867" r:id="rId24"/>
    <p:sldId id="869" r:id="rId25"/>
    <p:sldId id="917" r:id="rId26"/>
    <p:sldId id="868" r:id="rId27"/>
    <p:sldId id="872" r:id="rId28"/>
    <p:sldId id="870" r:id="rId29"/>
    <p:sldId id="873" r:id="rId30"/>
    <p:sldId id="874" r:id="rId31"/>
    <p:sldId id="678" r:id="rId32"/>
    <p:sldId id="878" r:id="rId33"/>
    <p:sldId id="885" r:id="rId34"/>
    <p:sldId id="950" r:id="rId35"/>
    <p:sldId id="951" r:id="rId36"/>
    <p:sldId id="882" r:id="rId37"/>
    <p:sldId id="888" r:id="rId38"/>
    <p:sldId id="896" r:id="rId39"/>
    <p:sldId id="890" r:id="rId40"/>
    <p:sldId id="955" r:id="rId41"/>
    <p:sldId id="947" r:id="rId42"/>
    <p:sldId id="911" r:id="rId43"/>
    <p:sldId id="897" r:id="rId44"/>
    <p:sldId id="910" r:id="rId45"/>
    <p:sldId id="883" r:id="rId46"/>
    <p:sldId id="901" r:id="rId47"/>
    <p:sldId id="884" r:id="rId48"/>
    <p:sldId id="902" r:id="rId49"/>
    <p:sldId id="936" r:id="rId50"/>
    <p:sldId id="914" r:id="rId51"/>
    <p:sldId id="945" r:id="rId52"/>
    <p:sldId id="927" r:id="rId53"/>
    <p:sldId id="928" r:id="rId54"/>
    <p:sldId id="918" r:id="rId55"/>
    <p:sldId id="919" r:id="rId56"/>
    <p:sldId id="939" r:id="rId57"/>
    <p:sldId id="838" r:id="rId58"/>
    <p:sldId id="937" r:id="rId59"/>
    <p:sldId id="946" r:id="rId60"/>
    <p:sldId id="938" r:id="rId61"/>
    <p:sldId id="956" r:id="rId62"/>
    <p:sldId id="952" r:id="rId63"/>
    <p:sldId id="953" r:id="rId64"/>
    <p:sldId id="954" r:id="rId65"/>
  </p:sldIdLst>
  <p:sldSz cx="9144000" cy="6858000" type="screen4x3"/>
  <p:notesSz cx="7315200" cy="9601200"/>
  <p:embeddedFontLst>
    <p:embeddedFont>
      <p:font typeface="Verdana" pitchFamily="34" charset="0"/>
      <p:regular r:id="rId68"/>
      <p:bold r:id="rId69"/>
      <p:italic r:id="rId70"/>
      <p:boldItalic r:id="rId71"/>
    </p:embeddedFont>
    <p:embeddedFont>
      <p:font typeface="Tw Cen MT" pitchFamily="34" charset="0"/>
      <p:regular r:id="rId72"/>
      <p:bold r:id="rId73"/>
      <p:italic r:id="rId74"/>
      <p:boldItalic r:id="rId75"/>
    </p:embeddedFont>
    <p:embeddedFont>
      <p:font typeface="MS PGothic" pitchFamily="34" charset="-128"/>
      <p:regular r:id="rId76"/>
    </p:embeddedFont>
    <p:embeddedFont>
      <p:font typeface="Calibri" pitchFamily="34" charset="0"/>
      <p:regular r:id="rId77"/>
      <p:bold r:id="rId78"/>
      <p:italic r:id="rId79"/>
      <p:boldItalic r:id="rId8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</p:showPr>
  <p:clrMru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821" autoAdjust="0"/>
  </p:normalViewPr>
  <p:slideViewPr>
    <p:cSldViewPr>
      <p:cViewPr>
        <p:scale>
          <a:sx n="60" d="100"/>
          <a:sy n="60" d="100"/>
        </p:scale>
        <p:origin x="-2166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6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738" y="-91"/>
      </p:cViewPr>
      <p:guideLst>
        <p:guide orient="horz" pos="3024"/>
        <p:guide pos="2304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76" Type="http://schemas.openxmlformats.org/officeDocument/2006/relationships/font" Target="fonts/font9.fntdata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44EFFC51-5F66-45AD-8BD1-FA1F80B3A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315135C5-669D-4A55-882D-EA69AE460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300D2B-77ED-4DA6-9DA7-3351BFE5FF7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70662" indent="-2964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85634" indent="-2371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59887" indent="-2371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34141" indent="-2371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08395" indent="-2371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082648" indent="-2371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556902" indent="-2371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031155" indent="-2371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753D41-2938-4FE5-8A3C-DC796B44F678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102121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F6E415-7101-440C-9DA5-B4EB83298BEC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16473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BB92-392D-405E-9B9B-0FEAB08194D3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03Dec14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HE2RO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Little</a:t>
            </a:r>
            <a:r>
              <a:rPr lang="en-US" baseline="0" dirty="0"/>
              <a:t> evidence for an effect of monitoring frequency on death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F6E415-7101-440C-9DA5-B4EB83298BEC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22289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r>
              <a:rPr lang="en-US" dirty="0"/>
              <a:t>Little</a:t>
            </a:r>
            <a:r>
              <a:rPr lang="en-US" baseline="0" dirty="0"/>
              <a:t> evidence for an effect of monitoring frequency on aids/death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F6E415-7101-440C-9DA5-B4EB83298BEC}" type="slidenum">
              <a:rPr lang="en-US" altLang="en-US" smtClean="0"/>
              <a:pPr>
                <a:defRPr/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443878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18-month</a:t>
            </a:r>
            <a:r>
              <a:rPr lang="en-US" baseline="0" dirty="0" smtClean="0"/>
              <a:t> survival: 0.994; 0.996; 0.995</a:t>
            </a:r>
          </a:p>
          <a:p>
            <a:r>
              <a:rPr lang="en-US" baseline="0" dirty="0" smtClean="0"/>
              <a:t>18-month AIDS-free </a:t>
            </a:r>
            <a:r>
              <a:rPr lang="en-US" baseline="0" dirty="0" err="1" smtClean="0"/>
              <a:t>surivval</a:t>
            </a:r>
            <a:r>
              <a:rPr lang="en-US" baseline="0" dirty="0" smtClean="0"/>
              <a:t>: 0.985, 0.989, 0.987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55984D-B4C0-4894-B08B-F4B4B9C1D930}" type="slidenum">
              <a:rPr lang="en-US" altLang="en-US" smtClean="0"/>
              <a:pPr>
                <a:defRPr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281985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D5E2F-1A0F-4F75-AD3A-F52998E57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2BE0C-DAC2-432F-AC6B-FCD9FC18C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50708-D29B-4C92-925C-B6C9B8361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EF974-3E2B-4660-9843-DB122B6A7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B424C-0F01-486C-916C-A87E40B88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4C6E7-6AC9-4D1F-92DA-53AEABC8E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6F010-8E53-4053-88A7-4006465C4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98D88-9FC9-42FD-8505-C7DE01C55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33FE6-3630-4BE6-BE55-B7919AD87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B0B07-55E1-4C8B-B6B1-DC2F8E67B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C6F36-D42F-43CC-9786-2298895FC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68E4C-B2D5-4DC7-8C5D-810779E7D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96890-109F-4600-B540-0042F4EF4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81D28-9F42-494C-8F07-2EBBEEE3C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5" name="AutoShape 7"/>
          <p:cNvSpPr>
            <a:spLocks noChangeArrowheads="1"/>
          </p:cNvSpPr>
          <p:nvPr userDrawn="1"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6EF5E937-4BE4-4A4B-93E6-B36957A82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3" r:id="rId1"/>
    <p:sldLayoutId id="2147484589" r:id="rId2"/>
    <p:sldLayoutId id="2147484590" r:id="rId3"/>
    <p:sldLayoutId id="2147484591" r:id="rId4"/>
    <p:sldLayoutId id="2147484592" r:id="rId5"/>
    <p:sldLayoutId id="2147484593" r:id="rId6"/>
    <p:sldLayoutId id="2147484594" r:id="rId7"/>
    <p:sldLayoutId id="2147484595" r:id="rId8"/>
    <p:sldLayoutId id="2147484596" r:id="rId9"/>
    <p:sldLayoutId id="2147484597" r:id="rId10"/>
    <p:sldLayoutId id="2147484598" r:id="rId11"/>
    <p:sldLayoutId id="2147484599" r:id="rId12"/>
    <p:sldLayoutId id="2147484600" r:id="rId13"/>
    <p:sldLayoutId id="2147484601" r:id="rId14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mailto:lcain@hsph.harvard.edu" TargetMode="External"/><Relationship Id="rId2" Type="http://schemas.openxmlformats.org/officeDocument/2006/relationships/hyperlink" Target="mailto:lauren.cain@takeda.com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Constructing Inverse Probability Weights for Dynamic Interventions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45685"/>
            <a:ext cx="8458200" cy="3474115"/>
          </a:xfrm>
        </p:spPr>
        <p:txBody>
          <a:bodyPr/>
          <a:lstStyle/>
          <a:p>
            <a:pPr eaLnBrk="1" hangingPunct="1"/>
            <a:r>
              <a:rPr lang="en-US" dirty="0" smtClean="0"/>
              <a:t>When to Monitor CD4 and RNA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CIMPOD 2017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Lauren Cain</a:t>
            </a:r>
          </a:p>
          <a:p>
            <a:pPr eaLnBrk="1" hangingPunct="1"/>
            <a:r>
              <a:rPr lang="en-US" sz="2000" dirty="0" smtClean="0"/>
              <a:t>Principal Statistician, Takeda Pharmaceuticals</a:t>
            </a:r>
          </a:p>
          <a:p>
            <a:pPr eaLnBrk="1" hangingPunct="1"/>
            <a:r>
              <a:rPr lang="en-US" sz="2000" dirty="0" smtClean="0"/>
              <a:t>Visiting Scientist, Harvard T.H. Chan School of Public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Acknowlegement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Ellen </a:t>
            </a:r>
            <a:r>
              <a:rPr lang="en-US" dirty="0" err="1" smtClean="0"/>
              <a:t>Caniglia</a:t>
            </a:r>
            <a:r>
              <a:rPr lang="en-US" dirty="0" smtClean="0"/>
              <a:t> was the first author of this work</a:t>
            </a:r>
          </a:p>
          <a:p>
            <a:pPr lvl="1"/>
            <a:r>
              <a:rPr lang="en-US" dirty="0" smtClean="0"/>
              <a:t>Completed the analyses</a:t>
            </a:r>
          </a:p>
          <a:p>
            <a:pPr lvl="1"/>
            <a:r>
              <a:rPr lang="en-US" dirty="0" smtClean="0"/>
              <a:t>Drafted the paper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Met with me to share her SAS code and help design the lab exercise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Introduction to the Case-Study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Guided Exercises with Example Data</a:t>
            </a:r>
            <a:br>
              <a:rPr lang="en-US" sz="2800" dirty="0" smtClean="0"/>
            </a:br>
            <a:r>
              <a:rPr lang="en-US" sz="2800" dirty="0" smtClean="0"/>
              <a:t>(Using SAS)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Q&amp;A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When to Monitor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Introduction to the </a:t>
            </a:r>
            <a:br>
              <a:rPr lang="en-US" dirty="0" smtClean="0"/>
            </a:br>
            <a:r>
              <a:rPr lang="en-US" dirty="0" smtClean="0"/>
              <a:t>Case-Study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question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is the optimal frequency with which to monitor CD4 cell count and HIV RNA?</a:t>
            </a:r>
          </a:p>
          <a:p>
            <a:endParaRPr lang="en-US" sz="2800" dirty="0" smtClean="0"/>
          </a:p>
          <a:p>
            <a:r>
              <a:rPr lang="en-US" sz="2800" dirty="0" smtClean="0"/>
              <a:t>Can the monitoring frequency be decreased for healthy individuals on treatment?</a:t>
            </a:r>
            <a:endParaRPr lang="en-US" sz="24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1229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12293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guidelines:</a:t>
            </a:r>
            <a:br>
              <a:rPr lang="en-US" dirty="0" smtClean="0"/>
            </a:br>
            <a:r>
              <a:rPr lang="en-US" dirty="0" smtClean="0"/>
              <a:t>Examples of dynamic strategies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93829" y="1883675"/>
          <a:ext cx="8756341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061"/>
                <a:gridCol w="3379640"/>
                <a:gridCol w="33796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Monitor CD4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Monitor</a:t>
                      </a:r>
                      <a:r>
                        <a:rPr lang="en-US" sz="2400" b="0" baseline="0" dirty="0"/>
                        <a:t> HIV RNA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European</a:t>
                      </a:r>
                      <a:r>
                        <a:rPr lang="en-US" sz="1800" baseline="0" dirty="0"/>
                        <a:t> AIDS Clinical Society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Every 3-6 months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Annually if</a:t>
                      </a:r>
                      <a:r>
                        <a:rPr lang="en-US" sz="1800" baseline="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/>
                        <a:t>     CD4 &gt;350 and    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/>
                        <a:t>     undetectable viral load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Frequently immediately following initiation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Every 3-6 months thereafter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Department of Health and Human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Every 3-6 months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Annually if undetectable viral load and CD4&gt;</a:t>
                      </a:r>
                      <a:r>
                        <a:rPr lang="en-US" sz="1800" baseline="0" dirty="0"/>
                        <a:t>300 for 2 years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Optional if undetectable viral load and CD4&gt;500 for 2 years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2-8 weeks after</a:t>
                      </a:r>
                      <a:r>
                        <a:rPr lang="en-US" sz="1800" baseline="0" dirty="0"/>
                        <a:t> initiation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Every 4-8 weeks thereafter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Every 3-4 months once viral load undetectable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Every 6 months once suppressed for &gt;2 years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Classifications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(non-dynamic) strategies:</a:t>
            </a:r>
          </a:p>
          <a:p>
            <a:pPr lvl="1"/>
            <a:r>
              <a:rPr lang="en-US" dirty="0" smtClean="0"/>
              <a:t>do </a:t>
            </a:r>
            <a:r>
              <a:rPr lang="en-US" u="sng" dirty="0" smtClean="0"/>
              <a:t>not</a:t>
            </a:r>
            <a:r>
              <a:rPr lang="en-US" dirty="0" smtClean="0"/>
              <a:t> depend on time dependent covariates</a:t>
            </a:r>
          </a:p>
          <a:p>
            <a:endParaRPr lang="en-US" dirty="0" smtClean="0"/>
          </a:p>
          <a:p>
            <a:r>
              <a:rPr lang="en-US" dirty="0" smtClean="0"/>
              <a:t>Dynamic strategies:</a:t>
            </a:r>
          </a:p>
          <a:p>
            <a:pPr lvl="1"/>
            <a:r>
              <a:rPr lang="en-US" dirty="0" smtClean="0"/>
              <a:t>depend on time dependent covariates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1638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1638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Static strategies</a:t>
            </a:r>
          </a:p>
          <a:p>
            <a:pPr lvl="1"/>
            <a:r>
              <a:rPr lang="en-US" dirty="0" smtClean="0"/>
              <a:t>…at first visit</a:t>
            </a:r>
          </a:p>
          <a:p>
            <a:pPr lvl="1"/>
            <a:r>
              <a:rPr lang="en-US" dirty="0" smtClean="0"/>
              <a:t>…after 3 months</a:t>
            </a:r>
          </a:p>
          <a:p>
            <a:endParaRPr lang="en-US" dirty="0" smtClean="0"/>
          </a:p>
          <a:p>
            <a:r>
              <a:rPr lang="en-US" dirty="0" smtClean="0"/>
              <a:t>Rarely used in clinical practice</a:t>
            </a:r>
          </a:p>
          <a:p>
            <a:r>
              <a:rPr lang="en-US" dirty="0" smtClean="0"/>
              <a:t>Most RCTs</a:t>
            </a:r>
          </a:p>
          <a:p>
            <a:r>
              <a:rPr lang="en-US" dirty="0" smtClean="0"/>
              <a:t>Non optimal strategies</a:t>
            </a:r>
          </a:p>
        </p:txBody>
      </p:sp>
      <p:sp>
        <p:nvSpPr>
          <p:cNvPr id="17412" name="Content Placeholder 3"/>
          <p:cNvSpPr>
            <a:spLocks noGrp="1"/>
          </p:cNvSpPr>
          <p:nvPr>
            <p:ph sz="half" idx="2"/>
          </p:nvPr>
        </p:nvSpPr>
        <p:spPr>
          <a:xfrm>
            <a:off x="4643437" y="1752600"/>
            <a:ext cx="4191518" cy="4267200"/>
          </a:xfrm>
        </p:spPr>
        <p:txBody>
          <a:bodyPr/>
          <a:lstStyle/>
          <a:p>
            <a:r>
              <a:rPr lang="en-US" dirty="0" smtClean="0"/>
              <a:t>Dynamic strategies</a:t>
            </a:r>
          </a:p>
          <a:p>
            <a:pPr lvl="1"/>
            <a:r>
              <a:rPr lang="en-US" dirty="0" smtClean="0"/>
              <a:t>…when CD4&lt;500</a:t>
            </a:r>
          </a:p>
          <a:p>
            <a:pPr lvl="1"/>
            <a:r>
              <a:rPr lang="en-US" dirty="0" smtClean="0"/>
              <a:t>…when CD4&lt;200</a:t>
            </a:r>
          </a:p>
          <a:p>
            <a:endParaRPr lang="en-US" dirty="0" smtClean="0"/>
          </a:p>
          <a:p>
            <a:r>
              <a:rPr lang="en-US" dirty="0" smtClean="0"/>
              <a:t>Most common in clinical practice</a:t>
            </a:r>
          </a:p>
          <a:p>
            <a:r>
              <a:rPr lang="en-US" dirty="0" smtClean="0"/>
              <a:t>Rarely RCTs</a:t>
            </a:r>
          </a:p>
          <a:p>
            <a:r>
              <a:rPr lang="en-US" dirty="0" smtClean="0"/>
              <a:t>Optimal strategy </a:t>
            </a:r>
            <a:br>
              <a:rPr lang="en-US" dirty="0" smtClean="0"/>
            </a:br>
            <a:r>
              <a:rPr lang="en-US" dirty="0" smtClean="0"/>
              <a:t>is dynamic</a:t>
            </a:r>
          </a:p>
        </p:txBody>
      </p:sp>
      <p:sp>
        <p:nvSpPr>
          <p:cNvPr id="1741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1741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531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18532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known at baseline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</a:t>
            </a:r>
            <a:r>
              <a:rPr lang="en-US" sz="1600" u="sng" dirty="0" smtClean="0"/>
              <a:t>not</a:t>
            </a:r>
            <a:r>
              <a:rPr lang="en-US" sz="1600" dirty="0" smtClean="0"/>
              <a:t> known at baseline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55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19556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strategies: </a:t>
            </a:r>
            <a:br>
              <a:rPr lang="en-US" dirty="0" smtClean="0"/>
            </a:br>
            <a:r>
              <a:rPr lang="en-US" dirty="0" smtClean="0"/>
              <a:t>Initiate cART…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…after 3 months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known at baseline</a:t>
            </a:r>
          </a:p>
          <a:p>
            <a:r>
              <a:rPr lang="en-US" sz="1600" dirty="0" smtClean="0"/>
              <a:t>Treatment does </a:t>
            </a:r>
            <a:r>
              <a:rPr lang="en-US" sz="1600" u="sng" dirty="0" smtClean="0"/>
              <a:t>not</a:t>
            </a:r>
            <a:r>
              <a:rPr lang="en-US" sz="1600" dirty="0" smtClean="0"/>
              <a:t> depend </a:t>
            </a:r>
            <a:br>
              <a:rPr lang="en-US" sz="1600" dirty="0" smtClean="0"/>
            </a:br>
            <a:r>
              <a:rPr lang="en-US" sz="1600" dirty="0" smtClean="0"/>
              <a:t>on time-varying CD4</a:t>
            </a: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…when CD4&lt;500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sz="1600" dirty="0" smtClean="0"/>
              <a:t>Strategy assigned at baseline</a:t>
            </a:r>
          </a:p>
          <a:p>
            <a:r>
              <a:rPr lang="en-US" sz="1600" dirty="0" smtClean="0"/>
              <a:t>Treatment given </a:t>
            </a:r>
            <a:r>
              <a:rPr lang="en-US" sz="1600" u="sng" dirty="0" smtClean="0"/>
              <a:t>not</a:t>
            </a:r>
            <a:r>
              <a:rPr lang="en-US" sz="1600" dirty="0" smtClean="0"/>
              <a:t> known at baseline</a:t>
            </a:r>
          </a:p>
          <a:p>
            <a:r>
              <a:rPr lang="en-US" sz="1600" dirty="0" smtClean="0"/>
              <a:t>Treatment depends on time-varying CD4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8" name="Content Placeholder 11"/>
          <p:cNvGraphicFramePr>
            <a:graphicFrameLocks/>
          </p:cNvGraphicFramePr>
          <p:nvPr/>
        </p:nvGraphicFramePr>
        <p:xfrm>
          <a:off x="457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560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12"/>
          <p:cNvGraphicFramePr>
            <a:graphicFrameLocks/>
          </p:cNvGraphicFramePr>
          <p:nvPr/>
        </p:nvGraphicFramePr>
        <p:xfrm>
          <a:off x="4648200" y="2400300"/>
          <a:ext cx="32762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93"/>
                <a:gridCol w="1090930"/>
                <a:gridCol w="778193"/>
                <a:gridCol w="908368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CD4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cART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560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79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0580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8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3830" y="70603"/>
            <a:ext cx="4378170" cy="606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Clinical Paper</a:t>
            </a:r>
          </a:p>
          <a:p>
            <a:pPr lvl="1"/>
            <a:r>
              <a:rPr lang="en-US" dirty="0" smtClean="0"/>
              <a:t>The HIV-CAUSAL Collaboration</a:t>
            </a:r>
          </a:p>
          <a:p>
            <a:pPr lvl="1"/>
            <a:r>
              <a:rPr lang="en-US" dirty="0" smtClean="0"/>
              <a:t>CNICS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Used IP weighting methods to compare dynamic monitoring strategies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33594" y="1752600"/>
            <a:ext cx="4034143" cy="4267200"/>
          </a:xfrm>
        </p:spPr>
        <p:txBody>
          <a:bodyPr/>
          <a:lstStyle/>
          <a:p>
            <a:r>
              <a:rPr lang="en-US" sz="2800" dirty="0" smtClean="0"/>
              <a:t>Methods Paper</a:t>
            </a:r>
          </a:p>
          <a:p>
            <a:pPr lvl="1"/>
            <a:r>
              <a:rPr lang="en-US" sz="2000" dirty="0" smtClean="0"/>
              <a:t>Subset of HIV-CAUSAL Collaboration</a:t>
            </a:r>
          </a:p>
          <a:p>
            <a:pPr lvl="1"/>
            <a:r>
              <a:rPr lang="en-US" sz="2000" dirty="0" smtClean="0"/>
              <a:t>How to use IPW to compare dynamic strategies with grace periods</a:t>
            </a:r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15" y="87765"/>
            <a:ext cx="4248632" cy="604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HIV-CAUSAL Collaboration:</a:t>
            </a:r>
            <a:br>
              <a:rPr lang="en-US" dirty="0" smtClean="0"/>
            </a:br>
            <a:r>
              <a:rPr lang="en-US" dirty="0" smtClean="0"/>
              <a:t>Contributing cohorts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France: FHDH, PRIMO, SEROCO</a:t>
            </a:r>
          </a:p>
          <a:p>
            <a:r>
              <a:rPr lang="en-US" sz="2400" dirty="0" smtClean="0"/>
              <a:t>Spain: PISCIS, </a:t>
            </a:r>
            <a:r>
              <a:rPr lang="en-US" sz="2400" dirty="0" err="1" smtClean="0"/>
              <a:t>CoRIS</a:t>
            </a:r>
            <a:r>
              <a:rPr lang="en-US" sz="2400" dirty="0" smtClean="0"/>
              <a:t>, </a:t>
            </a:r>
            <a:r>
              <a:rPr lang="en-US" sz="2400" dirty="0" err="1" smtClean="0"/>
              <a:t>CoRIS</a:t>
            </a:r>
            <a:r>
              <a:rPr lang="en-US" sz="2400" dirty="0" smtClean="0"/>
              <a:t> MD, GEMES</a:t>
            </a:r>
          </a:p>
          <a:p>
            <a:r>
              <a:rPr lang="en-US" sz="2400" dirty="0" smtClean="0"/>
              <a:t>UK: UK CHIC, UK Register of </a:t>
            </a:r>
            <a:r>
              <a:rPr lang="en-US" sz="2400" dirty="0" err="1" smtClean="0"/>
              <a:t>Seroconverters</a:t>
            </a:r>
            <a:endParaRPr lang="en-US" sz="2400" dirty="0" smtClean="0"/>
          </a:p>
          <a:p>
            <a:r>
              <a:rPr lang="en-US" sz="2400" dirty="0" smtClean="0"/>
              <a:t>Netherlands: ATHENA</a:t>
            </a:r>
          </a:p>
          <a:p>
            <a:r>
              <a:rPr lang="en-US" sz="2400" dirty="0" smtClean="0"/>
              <a:t>Switzerland: SHCS</a:t>
            </a:r>
          </a:p>
          <a:p>
            <a:r>
              <a:rPr lang="en-US" sz="2400" dirty="0" smtClean="0"/>
              <a:t>United States: VACS-VC</a:t>
            </a:r>
          </a:p>
          <a:p>
            <a:r>
              <a:rPr lang="en-US" sz="2400" dirty="0" smtClean="0"/>
              <a:t>Greece: AMACS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Canada: South Alberta HIV Cohort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Brazil: IPEC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CNICS:</a:t>
            </a:r>
            <a:br>
              <a:rPr lang="en-US" dirty="0" smtClean="0"/>
            </a:br>
            <a:r>
              <a:rPr lang="en-US" dirty="0" smtClean="0"/>
              <a:t>Contributing cohorts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Case Western Reserve University</a:t>
            </a:r>
          </a:p>
          <a:p>
            <a:r>
              <a:rPr lang="en-US" sz="2400" dirty="0" smtClean="0"/>
              <a:t>Fenway Community Health Clinic</a:t>
            </a:r>
          </a:p>
          <a:p>
            <a:r>
              <a:rPr lang="en-US" sz="2400" dirty="0" smtClean="0"/>
              <a:t>Johns Hopkins University</a:t>
            </a:r>
          </a:p>
          <a:p>
            <a:r>
              <a:rPr lang="en-US" sz="2400" dirty="0" smtClean="0"/>
              <a:t>University of Alabama at Birmingham</a:t>
            </a:r>
          </a:p>
          <a:p>
            <a:r>
              <a:rPr lang="en-US" sz="2400" dirty="0" smtClean="0"/>
              <a:t>University of California at San Diego</a:t>
            </a:r>
          </a:p>
          <a:p>
            <a:r>
              <a:rPr lang="en-US" sz="2400" dirty="0" smtClean="0"/>
              <a:t>University of California at San Francisco</a:t>
            </a:r>
          </a:p>
          <a:p>
            <a:r>
              <a:rPr lang="en-US" sz="2400" dirty="0" smtClean="0"/>
              <a:t>University of North Carolina</a:t>
            </a:r>
          </a:p>
          <a:p>
            <a:r>
              <a:rPr lang="en-US" sz="2400" dirty="0" smtClean="0"/>
              <a:t>University of Washington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pic>
        <p:nvPicPr>
          <p:cNvPr id="269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078" y="1671609"/>
            <a:ext cx="8519877" cy="4484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Baseline covariates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1800" dirty="0" smtClean="0"/>
              <a:t>Cohort</a:t>
            </a:r>
          </a:p>
          <a:p>
            <a:r>
              <a:rPr lang="en-US" sz="1800" dirty="0" smtClean="0"/>
              <a:t>Sex</a:t>
            </a:r>
          </a:p>
          <a:p>
            <a:r>
              <a:rPr lang="en-US" sz="1800" dirty="0" smtClean="0"/>
              <a:t>Age</a:t>
            </a:r>
          </a:p>
          <a:p>
            <a:r>
              <a:rPr lang="en-US" sz="1800" dirty="0" smtClean="0"/>
              <a:t>Race (white, black, other or unknown)</a:t>
            </a:r>
          </a:p>
          <a:p>
            <a:r>
              <a:rPr lang="en-US" sz="1800" dirty="0" smtClean="0"/>
              <a:t>Geographic origin (Western developed countries, other or unknown)</a:t>
            </a:r>
          </a:p>
          <a:p>
            <a:r>
              <a:rPr lang="en-US" sz="1800" dirty="0" smtClean="0"/>
              <a:t>Acquisition group (heterosexual, homosexual/bisexual, injection drug use, other or unknown)</a:t>
            </a:r>
          </a:p>
          <a:p>
            <a:r>
              <a:rPr lang="en-US" sz="1800" dirty="0" smtClean="0"/>
              <a:t>CD4 cell count</a:t>
            </a:r>
          </a:p>
          <a:p>
            <a:r>
              <a:rPr lang="en-US" sz="1800" dirty="0" smtClean="0"/>
              <a:t>HIV-1 RNA</a:t>
            </a:r>
          </a:p>
          <a:p>
            <a:r>
              <a:rPr lang="en-US" sz="1800" dirty="0" smtClean="0"/>
              <a:t>Calendar year</a:t>
            </a:r>
          </a:p>
          <a:p>
            <a:r>
              <a:rPr lang="en-US" sz="1800" dirty="0" smtClean="0"/>
              <a:t>Years since HIV diagnosis</a:t>
            </a:r>
          </a:p>
          <a:p>
            <a:r>
              <a:rPr lang="en-US" sz="1800" dirty="0" smtClean="0"/>
              <a:t>Months to suppression</a:t>
            </a:r>
          </a:p>
        </p:txBody>
      </p:sp>
      <p:sp>
        <p:nvSpPr>
          <p:cNvPr id="7680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7680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Time-varying covariates	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1800" dirty="0" smtClean="0"/>
              <a:t>CD4 cell count</a:t>
            </a:r>
          </a:p>
          <a:p>
            <a:r>
              <a:rPr lang="en-US" sz="1800" dirty="0" smtClean="0"/>
              <a:t>HIV-1 RNA</a:t>
            </a:r>
          </a:p>
          <a:p>
            <a:r>
              <a:rPr lang="en-US" sz="1800" dirty="0" smtClean="0"/>
              <a:t>Time since last laboratory measurement</a:t>
            </a:r>
          </a:p>
          <a:p>
            <a:r>
              <a:rPr lang="en-US" sz="1800" dirty="0" smtClean="0"/>
              <a:t>AIDS-defining illness (when outcome is death)</a:t>
            </a:r>
          </a:p>
        </p:txBody>
      </p:sp>
      <p:sp>
        <p:nvSpPr>
          <p:cNvPr id="7782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7782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monitoring strategies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Monitor CD4 cell count and HIV-RNA once every… </a:t>
            </a:r>
          </a:p>
          <a:p>
            <a:pPr lvl="1"/>
            <a:r>
              <a:rPr lang="en-US" sz="2400" dirty="0" smtClean="0"/>
              <a:t>3 ± 1 months</a:t>
            </a:r>
          </a:p>
          <a:p>
            <a:pPr lvl="1"/>
            <a:r>
              <a:rPr lang="en-US" sz="2400" dirty="0" smtClean="0"/>
              <a:t>6 ± 1 months or 3 ± 1 months </a:t>
            </a:r>
            <a:br>
              <a:rPr lang="en-US" sz="2400" dirty="0" smtClean="0"/>
            </a:br>
            <a:r>
              <a:rPr lang="en-US" sz="2400" dirty="0" smtClean="0"/>
              <a:t>if HIV-RNA &gt; 200 or CD4 ≤ 200</a:t>
            </a:r>
          </a:p>
          <a:p>
            <a:pPr lvl="1"/>
            <a:r>
              <a:rPr lang="en-US" sz="2400" dirty="0" smtClean="0"/>
              <a:t>9-12 ± 1 months or 3 ± 1 months</a:t>
            </a:r>
            <a:br>
              <a:rPr lang="en-US" sz="2400" dirty="0" smtClean="0"/>
            </a:br>
            <a:r>
              <a:rPr lang="en-US" sz="2400" dirty="0" smtClean="0"/>
              <a:t> if HIV-RNA &gt; 200 or CD4 ≤ 200</a:t>
            </a:r>
          </a:p>
          <a:p>
            <a:pPr lvl="1">
              <a:buNone/>
            </a:pPr>
            <a:endParaRPr lang="en-US" sz="2400" dirty="0" smtClean="0"/>
          </a:p>
          <a:p>
            <a:r>
              <a:rPr lang="en-US" sz="2800" dirty="0" smtClean="0"/>
              <a:t>Optimal strategy </a:t>
            </a:r>
            <a:br>
              <a:rPr lang="en-US" sz="2800" dirty="0" smtClean="0"/>
            </a:br>
            <a:r>
              <a:rPr lang="en-US" sz="2800" dirty="0" smtClean="0"/>
              <a:t>= highest AIDS-free survival</a:t>
            </a:r>
          </a:p>
        </p:txBody>
      </p:sp>
      <p:sp>
        <p:nvSpPr>
          <p:cNvPr id="225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253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Preferred method:</a:t>
            </a:r>
            <a:br>
              <a:rPr lang="en-US" smtClean="0"/>
            </a:br>
            <a:r>
              <a:rPr lang="en-US" smtClean="0"/>
              <a:t>Randomized clinical trial (RCT)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Identify eligible individuals</a:t>
            </a:r>
          </a:p>
          <a:p>
            <a:pPr lvl="1"/>
            <a:r>
              <a:rPr lang="en-US" sz="2000" dirty="0" smtClean="0"/>
              <a:t>HIV-positive, AIDS-free</a:t>
            </a:r>
          </a:p>
          <a:p>
            <a:pPr lvl="1"/>
            <a:r>
              <a:rPr lang="en-US" sz="2000" dirty="0" err="1" smtClean="0"/>
              <a:t>Virologically</a:t>
            </a:r>
            <a:r>
              <a:rPr lang="en-US" sz="2000" dirty="0" smtClean="0"/>
              <a:t> suppressed within 12 months of cART initiation</a:t>
            </a:r>
          </a:p>
          <a:p>
            <a:r>
              <a:rPr lang="en-US" sz="2400" dirty="0" smtClean="0"/>
              <a:t>Randomly assign each eligible individual to one of the 3 strategies</a:t>
            </a:r>
          </a:p>
          <a:p>
            <a:r>
              <a:rPr lang="en-US" sz="2400" dirty="0" smtClean="0"/>
              <a:t>Follow until AIDS, death or administrative end of follow-up</a:t>
            </a:r>
          </a:p>
          <a:p>
            <a:endParaRPr lang="en-US" dirty="0" smtClean="0"/>
          </a:p>
        </p:txBody>
      </p:sp>
      <p:sp>
        <p:nvSpPr>
          <p:cNvPr id="2355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355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Alternative method:</a:t>
            </a:r>
            <a:br>
              <a:rPr lang="en-US" smtClean="0"/>
            </a:br>
            <a:r>
              <a:rPr lang="en-US" smtClean="0"/>
              <a:t>Emulate a RCT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Use observational data</a:t>
            </a:r>
          </a:p>
          <a:p>
            <a:r>
              <a:rPr lang="en-US" sz="2400" dirty="0" smtClean="0"/>
              <a:t>Identify eligible individuals &amp; observations</a:t>
            </a:r>
          </a:p>
          <a:p>
            <a:pPr lvl="1"/>
            <a:r>
              <a:rPr lang="en-US" sz="2000" dirty="0" smtClean="0"/>
              <a:t>Baseline = Date of confirmed virologic suppression following cART initiation (within 12 months)</a:t>
            </a:r>
          </a:p>
          <a:p>
            <a:pPr lvl="1"/>
            <a:r>
              <a:rPr lang="en-US" sz="2000" dirty="0" smtClean="0"/>
              <a:t>HIV-positive, AIDS-free, CD4 measurement at baseline</a:t>
            </a:r>
            <a:endParaRPr lang="en-US" sz="2000" baseline="30000" dirty="0" smtClean="0"/>
          </a:p>
          <a:p>
            <a:r>
              <a:rPr lang="en-US" sz="2400" dirty="0" smtClean="0"/>
              <a:t>Determine which of the 3 strategies they are following</a:t>
            </a:r>
          </a:p>
          <a:p>
            <a:pPr lvl="1"/>
            <a:r>
              <a:rPr lang="en-US" sz="2000" dirty="0" smtClean="0"/>
              <a:t>“Assign” them to follow those strategies</a:t>
            </a:r>
          </a:p>
          <a:p>
            <a:pPr lvl="1"/>
            <a:r>
              <a:rPr lang="en-US" sz="2000" dirty="0" smtClean="0"/>
              <a:t>Artificially censor them if and when they deviate</a:t>
            </a:r>
          </a:p>
          <a:p>
            <a:r>
              <a:rPr lang="en-US" sz="2400" dirty="0" smtClean="0"/>
              <a:t>Follow until AIDS, death, censoring, or administrative end of follow-up</a:t>
            </a:r>
          </a:p>
        </p:txBody>
      </p:sp>
      <p:sp>
        <p:nvSpPr>
          <p:cNvPr id="2458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458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causal inference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Traditional methods cannot appropriately adjust for time-varying confounders affected by prior exposure</a:t>
            </a:r>
          </a:p>
          <a:p>
            <a:pPr lvl="1"/>
            <a:r>
              <a:rPr lang="en-US" sz="2400" dirty="0" smtClean="0"/>
              <a:t>CD4/RNA affect decision to monitor</a:t>
            </a:r>
          </a:p>
          <a:p>
            <a:pPr lvl="1"/>
            <a:r>
              <a:rPr lang="en-US" sz="2400" dirty="0" smtClean="0"/>
              <a:t>Monitoring may affect future values of CD4/RNA</a:t>
            </a:r>
            <a:endParaRPr lang="en-US" sz="2800" dirty="0" smtClean="0"/>
          </a:p>
          <a:p>
            <a:r>
              <a:rPr lang="en-US" sz="2800" dirty="0" smtClean="0"/>
              <a:t>The comparison of dynamic strategies requires novel statistical methods designed specifically for dynamic strategies and time-varying confounding</a:t>
            </a:r>
          </a:p>
          <a:p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 Guided Exercises with Example Data (Using SAS)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Data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Simulated data set based on the </a:t>
            </a:r>
            <a:br>
              <a:rPr lang="en-US" dirty="0" smtClean="0"/>
            </a:br>
            <a:r>
              <a:rPr lang="en-US" dirty="0" smtClean="0"/>
              <a:t>HIV-CAUSAL Collaboration</a:t>
            </a:r>
          </a:p>
          <a:p>
            <a:r>
              <a:rPr lang="en-US" dirty="0" smtClean="0"/>
              <a:t>Using a random sample of eligible individuals from that data 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v. real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losses to follow up</a:t>
            </a:r>
          </a:p>
          <a:p>
            <a:r>
              <a:rPr lang="en-US" dirty="0" smtClean="0"/>
              <a:t>One lab measurement per month</a:t>
            </a:r>
          </a:p>
          <a:p>
            <a:r>
              <a:rPr lang="en-US" dirty="0" smtClean="0"/>
              <a:t>Temporal order of variables within month known</a:t>
            </a:r>
          </a:p>
          <a:p>
            <a:pPr lvl="1"/>
            <a:r>
              <a:rPr lang="en-US" dirty="0" smtClean="0"/>
              <a:t>Lab measurements</a:t>
            </a:r>
          </a:p>
          <a:p>
            <a:pPr lvl="1"/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Censoring </a:t>
            </a:r>
          </a:p>
          <a:p>
            <a:pPr lvl="1"/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Pre-Processing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Identify eligible individuals &amp; observations</a:t>
            </a:r>
          </a:p>
          <a:p>
            <a:pPr lvl="1"/>
            <a:r>
              <a:rPr lang="en-US" sz="2400" dirty="0" smtClean="0"/>
              <a:t>Found baseline and set it to month = 0</a:t>
            </a:r>
          </a:p>
          <a:p>
            <a:pPr lvl="1"/>
            <a:r>
              <a:rPr lang="en-US" sz="2400" dirty="0" smtClean="0"/>
              <a:t>Removed ineligible individuals and observations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AIDS or death as the event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the program: </a:t>
            </a:r>
            <a:br>
              <a:rPr lang="en-US" dirty="0" smtClean="0"/>
            </a:br>
            <a:r>
              <a:rPr lang="en-US" dirty="0" smtClean="0"/>
              <a:t>analysis_wtm.sas</a:t>
            </a:r>
          </a:p>
          <a:p>
            <a:r>
              <a:rPr lang="en-US" dirty="0" smtClean="0"/>
              <a:t>Read in the data set: wtm_aidsdeath.sas7bdat</a:t>
            </a:r>
          </a:p>
          <a:p>
            <a:endParaRPr lang="en-US" dirty="0" smtClean="0"/>
          </a:p>
          <a:p>
            <a:r>
              <a:rPr lang="en-US" dirty="0" smtClean="0"/>
              <a:t>Look carefully at the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time-varying monitoring variable for use in the weight models</a:t>
            </a:r>
          </a:p>
          <a:p>
            <a:r>
              <a:rPr lang="en-US" dirty="0" smtClean="0"/>
              <a:t>Categorize several continuous variables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 model for monitoring using proc logistic</a:t>
            </a:r>
          </a:p>
          <a:p>
            <a:r>
              <a:rPr lang="en-US" dirty="0" smtClean="0"/>
              <a:t>Merge the output of the proc logistic with the original data 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3 replicates of each individual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</a:t>
            </a:r>
            <a:br>
              <a:rPr lang="en-US" dirty="0" smtClean="0"/>
            </a:br>
            <a:r>
              <a:rPr lang="en-US" dirty="0" smtClean="0"/>
              <a:t>Why are we creating replicates?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All individuals have data that are consistent with all 3 strategies at baseline</a:t>
            </a:r>
          </a:p>
          <a:p>
            <a:pPr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Randomly allocate an individual to one of the strategies he follows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“Assign” individuals to follow more than one strategy</a:t>
            </a:r>
          </a:p>
        </p:txBody>
      </p:sp>
      <p:sp>
        <p:nvSpPr>
          <p:cNvPr id="2560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560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Censor replicates when they deviate from their assigned strategy</a:t>
            </a:r>
          </a:p>
          <a:p>
            <a:r>
              <a:rPr lang="en-US" dirty="0" smtClean="0"/>
              <a:t>Identify the </a:t>
            </a:r>
            <a:r>
              <a:rPr lang="en-US" dirty="0" smtClean="0"/>
              <a:t>beginning of each monitoring grace period</a:t>
            </a:r>
            <a:endParaRPr lang="en-US" dirty="0" smtClean="0"/>
          </a:p>
          <a:p>
            <a:r>
              <a:rPr lang="en-US" dirty="0" smtClean="0"/>
              <a:t>Count the replicates and events for each strategy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 for censoring:</a:t>
            </a:r>
          </a:p>
          <a:p>
            <a:pPr lvl="1"/>
            <a:r>
              <a:rPr lang="en-US" dirty="0" smtClean="0"/>
              <a:t>Monitored too soon</a:t>
            </a:r>
          </a:p>
          <a:p>
            <a:pPr lvl="1"/>
            <a:r>
              <a:rPr lang="en-US" dirty="0" smtClean="0"/>
              <a:t>Not monitored soon enough</a:t>
            </a:r>
          </a:p>
          <a:p>
            <a:pPr lvl="1"/>
            <a:r>
              <a:rPr lang="en-US" dirty="0" smtClean="0"/>
              <a:t>CD4 or RNA monitored, but not both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Note: Censoring is a function of…</a:t>
            </a:r>
          </a:p>
          <a:p>
            <a:pPr lvl="1"/>
            <a:r>
              <a:rPr lang="en-US" dirty="0" smtClean="0"/>
              <a:t>Monitoring</a:t>
            </a:r>
          </a:p>
          <a:p>
            <a:pPr lvl="1"/>
            <a:r>
              <a:rPr lang="en-US" dirty="0" smtClean="0"/>
              <a:t>A subset of the prognostic factors </a:t>
            </a:r>
            <a:br>
              <a:rPr lang="en-US" dirty="0" smtClean="0"/>
            </a:br>
            <a:r>
              <a:rPr lang="en-US" dirty="0" smtClean="0"/>
              <a:t>(i.e., CD4 and RNA)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Step 3:</a:t>
            </a:r>
            <a:br>
              <a:rPr lang="en-US" altLang="en-US" dirty="0" smtClean="0"/>
            </a:br>
            <a:r>
              <a:rPr lang="en-US" altLang="en-US" dirty="0" smtClean="0"/>
              <a:t>Example</a:t>
            </a:r>
            <a:endParaRPr lang="en-US" alt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"/>
          </p:nvPr>
        </p:nvSpPr>
        <p:spPr>
          <a:xfrm>
            <a:off x="460375" y="1676400"/>
            <a:ext cx="8226425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700" dirty="0"/>
              <a:t>An individual is monitored every 6 </a:t>
            </a:r>
            <a:r>
              <a:rPr lang="en-US" altLang="en-US" sz="2700" dirty="0" smtClean="0"/>
              <a:t>months</a:t>
            </a:r>
          </a:p>
          <a:p>
            <a:pPr eaLnBrk="1" hangingPunct="1">
              <a:lnSpc>
                <a:spcPct val="80000"/>
              </a:lnSpc>
            </a:pPr>
            <a:endParaRPr lang="en-US" altLang="en-US" sz="2700" dirty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She has data consistent with </a:t>
            </a:r>
            <a:r>
              <a:rPr lang="en-US" altLang="en-US" sz="2400" dirty="0" smtClean="0"/>
              <a:t>all 3 </a:t>
            </a:r>
            <a:r>
              <a:rPr lang="en-US" altLang="en-US" sz="2400" dirty="0"/>
              <a:t>strategies at </a:t>
            </a:r>
            <a:r>
              <a:rPr lang="en-US" altLang="en-US" sz="2400" dirty="0" smtClean="0"/>
              <a:t>baseline </a:t>
            </a:r>
            <a:r>
              <a:rPr lang="en-US" altLang="en-US" sz="2400" dirty="0" smtClean="0">
                <a:sym typeface="Wingdings"/>
              </a:rPr>
              <a:t> 3 copies (1 per strategy)</a:t>
            </a:r>
            <a:endParaRPr lang="en-US" altLang="en-US" sz="2400" dirty="0"/>
          </a:p>
          <a:p>
            <a:pPr lvl="1"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Censor the copies if she is:</a:t>
            </a:r>
            <a:endParaRPr lang="en-US" altLang="en-US" sz="2400" dirty="0"/>
          </a:p>
          <a:p>
            <a:pPr lvl="2" eaLnBrk="1" hangingPunct="1">
              <a:lnSpc>
                <a:spcPct val="80000"/>
              </a:lnSpc>
            </a:pPr>
            <a:r>
              <a:rPr lang="en-US" altLang="en-US" sz="2100" dirty="0" smtClean="0"/>
              <a:t>Monitored </a:t>
            </a:r>
            <a:r>
              <a:rPr lang="ja-JP" altLang="en-US" sz="2100" smtClean="0"/>
              <a:t>“</a:t>
            </a:r>
            <a:r>
              <a:rPr lang="en-US" altLang="ja-JP" sz="2100" dirty="0" smtClean="0"/>
              <a:t>too soon</a:t>
            </a:r>
            <a:r>
              <a:rPr lang="ja-JP" altLang="en-US" sz="2100" smtClean="0"/>
              <a:t>”</a:t>
            </a:r>
            <a:endParaRPr lang="en-US" altLang="ja-JP" sz="21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altLang="en-US" sz="2100" dirty="0" smtClean="0"/>
              <a:t>Not </a:t>
            </a:r>
            <a:r>
              <a:rPr lang="en-US" altLang="en-US" sz="2100" dirty="0"/>
              <a:t>monitored </a:t>
            </a:r>
            <a:r>
              <a:rPr lang="ja-JP" altLang="en-US" sz="2100" dirty="0"/>
              <a:t>“</a:t>
            </a:r>
            <a:r>
              <a:rPr lang="en-US" altLang="ja-JP" sz="2100" dirty="0"/>
              <a:t>soon enough</a:t>
            </a:r>
            <a:r>
              <a:rPr lang="ja-JP" altLang="en-US" sz="2100" dirty="0"/>
              <a:t>”</a:t>
            </a:r>
            <a:endParaRPr lang="en-US" altLang="ja-JP" sz="2100" dirty="0"/>
          </a:p>
          <a:p>
            <a:pPr lvl="2" eaLnBrk="1" hangingPunct="1">
              <a:lnSpc>
                <a:spcPct val="80000"/>
              </a:lnSpc>
            </a:pPr>
            <a:endParaRPr lang="en-US" altLang="en-US" sz="21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39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</a:t>
            </a:r>
            <a:br>
              <a:rPr lang="en-US" dirty="0" smtClean="0"/>
            </a:br>
            <a:r>
              <a:rPr lang="en-US" dirty="0" smtClean="0"/>
              <a:t>Example of censoring process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6354" y="3292362"/>
            <a:ext cx="7248525" cy="11164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397" y="1693418"/>
            <a:ext cx="7248525" cy="1116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396" y="4827141"/>
            <a:ext cx="7248525" cy="1116459"/>
          </a:xfrm>
          <a:prstGeom prst="rect">
            <a:avLst/>
          </a:prstGeom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7257" y="1892073"/>
            <a:ext cx="9733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Copy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00" dirty="0"/>
              <a:t>3</a:t>
            </a:r>
            <a:r>
              <a:rPr lang="en-US" altLang="ja-JP" sz="1800" dirty="0"/>
              <a:t> months</a:t>
            </a:r>
            <a:endParaRPr lang="en-US" altLang="en-US" sz="1800" dirty="0"/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17257" y="3527425"/>
            <a:ext cx="9733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Copy 2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600" dirty="0"/>
              <a:t>6</a:t>
            </a:r>
            <a:r>
              <a:rPr lang="en-US" altLang="ja-JP" sz="1800" dirty="0"/>
              <a:t> months</a:t>
            </a:r>
            <a:endParaRPr lang="en-US" altLang="en-US" sz="1800" dirty="0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25501" y="4992469"/>
            <a:ext cx="12698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Copy 3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600" dirty="0"/>
              <a:t>9-12</a:t>
            </a:r>
            <a:r>
              <a:rPr lang="en-US" altLang="ja-JP" sz="1800" dirty="0"/>
              <a:t> months</a:t>
            </a:r>
            <a:endParaRPr lang="en-US" altLang="en-US" sz="1800" dirty="0"/>
          </a:p>
        </p:txBody>
      </p:sp>
      <p:sp>
        <p:nvSpPr>
          <p:cNvPr id="18" name="Double Bracket 17"/>
          <p:cNvSpPr>
            <a:spLocks noChangeArrowheads="1"/>
          </p:cNvSpPr>
          <p:nvPr/>
        </p:nvSpPr>
        <p:spPr bwMode="auto">
          <a:xfrm>
            <a:off x="2133600" y="1814801"/>
            <a:ext cx="1066800" cy="523875"/>
          </a:xfrm>
          <a:prstGeom prst="bracketPair">
            <a:avLst>
              <a:gd name="adj" fmla="val 16667"/>
            </a:avLst>
          </a:prstGeom>
          <a:noFill/>
          <a:ln w="31750">
            <a:solidFill>
              <a:schemeClr val="accent1"/>
            </a:solidFill>
            <a:round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9" name="Double Bracket 18"/>
          <p:cNvSpPr>
            <a:spLocks noChangeArrowheads="1"/>
          </p:cNvSpPr>
          <p:nvPr/>
        </p:nvSpPr>
        <p:spPr bwMode="auto">
          <a:xfrm>
            <a:off x="3622548" y="3276600"/>
            <a:ext cx="1066800" cy="523875"/>
          </a:xfrm>
          <a:prstGeom prst="bracketPair">
            <a:avLst>
              <a:gd name="adj" fmla="val 16667"/>
            </a:avLst>
          </a:prstGeom>
          <a:noFill/>
          <a:ln w="31750">
            <a:solidFill>
              <a:schemeClr val="accent1"/>
            </a:solidFill>
            <a:round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Double Bracket 19"/>
          <p:cNvSpPr>
            <a:spLocks noChangeArrowheads="1"/>
          </p:cNvSpPr>
          <p:nvPr/>
        </p:nvSpPr>
        <p:spPr bwMode="auto">
          <a:xfrm>
            <a:off x="5120640" y="4922205"/>
            <a:ext cx="2444070" cy="597954"/>
          </a:xfrm>
          <a:prstGeom prst="bracketPair">
            <a:avLst>
              <a:gd name="adj" fmla="val 16667"/>
            </a:avLst>
          </a:prstGeom>
          <a:noFill/>
          <a:ln w="31750">
            <a:solidFill>
              <a:schemeClr val="accent1"/>
            </a:solidFill>
            <a:round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56785" y="6222791"/>
            <a:ext cx="1843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ea typeface="Zapf Dingbats"/>
                <a:cs typeface="Zapf Dingbats"/>
              </a:rPr>
              <a:t>•</a:t>
            </a:r>
            <a:r>
              <a:rPr lang="en-US" dirty="0">
                <a:latin typeface="+mj-lt"/>
                <a:ea typeface="Zapf Dingbats"/>
                <a:cs typeface="Zapf Dingbats"/>
              </a:rPr>
              <a:t>   monitor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  <a:ea typeface="Zapf Dingbats"/>
              <a:cs typeface="Zapf Dingbat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  <a:ea typeface="+mn-ea"/>
            </a:endParaRPr>
          </a:p>
        </p:txBody>
      </p: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V="1">
            <a:off x="1190068" y="1986355"/>
            <a:ext cx="2133600" cy="4640"/>
          </a:xfrm>
          <a:prstGeom prst="straightConnector1">
            <a:avLst/>
          </a:prstGeom>
          <a:noFill/>
          <a:ln w="508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flipV="1">
            <a:off x="1156113" y="5105400"/>
            <a:ext cx="3111087" cy="13505"/>
          </a:xfrm>
          <a:prstGeom prst="straightConnector1">
            <a:avLst/>
          </a:prstGeom>
          <a:noFill/>
          <a:ln w="508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4371118" y="2818432"/>
            <a:ext cx="184731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7749749" y="5150827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month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49044" y="3584362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49044" y="2038867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month</a:t>
            </a:r>
          </a:p>
        </p:txBody>
      </p:sp>
      <p:sp>
        <p:nvSpPr>
          <p:cNvPr id="6" name="Rectangle 5"/>
          <p:cNvSpPr/>
          <p:nvPr/>
        </p:nvSpPr>
        <p:spPr>
          <a:xfrm>
            <a:off x="3977172" y="1670002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44" name="Rectangle 43"/>
          <p:cNvSpPr/>
          <p:nvPr/>
        </p:nvSpPr>
        <p:spPr>
          <a:xfrm>
            <a:off x="1020453" y="1684964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49" name="Rectangle 48"/>
          <p:cNvSpPr/>
          <p:nvPr/>
        </p:nvSpPr>
        <p:spPr>
          <a:xfrm>
            <a:off x="1016783" y="3290565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50" name="Rectangle 49"/>
          <p:cNvSpPr/>
          <p:nvPr/>
        </p:nvSpPr>
        <p:spPr>
          <a:xfrm>
            <a:off x="6959218" y="1670002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51" name="Rectangle 50"/>
          <p:cNvSpPr/>
          <p:nvPr/>
        </p:nvSpPr>
        <p:spPr>
          <a:xfrm>
            <a:off x="3982280" y="4763869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53" name="Rectangle 52"/>
          <p:cNvSpPr/>
          <p:nvPr/>
        </p:nvSpPr>
        <p:spPr>
          <a:xfrm>
            <a:off x="6941464" y="4800600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43" name="Double Bracket 42"/>
          <p:cNvSpPr>
            <a:spLocks noChangeArrowheads="1"/>
          </p:cNvSpPr>
          <p:nvPr/>
        </p:nvSpPr>
        <p:spPr bwMode="auto">
          <a:xfrm>
            <a:off x="6581349" y="3292362"/>
            <a:ext cx="1066800" cy="523875"/>
          </a:xfrm>
          <a:prstGeom prst="bracketPair">
            <a:avLst>
              <a:gd name="adj" fmla="val 16667"/>
            </a:avLst>
          </a:prstGeom>
          <a:noFill/>
          <a:ln w="31750">
            <a:solidFill>
              <a:schemeClr val="accent1"/>
            </a:solidFill>
            <a:round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16783" y="4800600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flipV="1">
            <a:off x="1266290" y="3584735"/>
            <a:ext cx="3077110" cy="8262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arrow" w="med" len="med"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" name="Rectangle 47"/>
          <p:cNvSpPr/>
          <p:nvPr/>
        </p:nvSpPr>
        <p:spPr>
          <a:xfrm>
            <a:off x="3970040" y="3276600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3018762" y="1787229"/>
            <a:ext cx="304800" cy="388883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09988" y="4864213"/>
            <a:ext cx="304800" cy="388883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2728560" y="6362498"/>
            <a:ext cx="993278" cy="369332"/>
            <a:chOff x="7132503" y="381000"/>
            <a:chExt cx="993278" cy="369332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7239000" y="381000"/>
              <a:ext cx="886781" cy="36933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w Cen MT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800" dirty="0">
                  <a:latin typeface="+mn-lt"/>
                </a:rPr>
                <a:t>  censor</a:t>
              </a:r>
              <a:endParaRPr lang="en-US" altLang="en-US" sz="1800" dirty="0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132503" y="449771"/>
              <a:ext cx="226282" cy="283344"/>
            </a:xfrm>
            <a:prstGeom prst="line">
              <a:avLst/>
            </a:prstGeom>
            <a:ln w="31750">
              <a:solidFill>
                <a:srgbClr val="FF0000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>
            <a:cxnSpLocks noChangeShapeType="1"/>
          </p:cNvCxnSpPr>
          <p:nvPr/>
        </p:nvCxnSpPr>
        <p:spPr bwMode="auto">
          <a:xfrm flipV="1">
            <a:off x="4260741" y="3576473"/>
            <a:ext cx="3664059" cy="8262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arrow" w="med" len="med"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" name="Rectangle 46"/>
          <p:cNvSpPr/>
          <p:nvPr/>
        </p:nvSpPr>
        <p:spPr>
          <a:xfrm>
            <a:off x="6959218" y="3276600"/>
            <a:ext cx="346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ea typeface="Zapf Dingbats"/>
                <a:cs typeface="Zapf Dingbats"/>
              </a:rPr>
              <a:t>•</a:t>
            </a:r>
            <a:endParaRPr lang="en-US" sz="3600" dirty="0"/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2" name="Footer Placeholder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627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the </a:t>
            </a:r>
            <a:r>
              <a:rPr lang="en-US" dirty="0" err="1" smtClean="0"/>
              <a:t>unstabilized</a:t>
            </a:r>
            <a:r>
              <a:rPr lang="en-US" dirty="0" smtClean="0"/>
              <a:t> IP weights</a:t>
            </a:r>
          </a:p>
          <a:p>
            <a:r>
              <a:rPr lang="en-US" dirty="0" smtClean="0"/>
              <a:t>Truncate the weights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Why are we </a:t>
            </a:r>
            <a:br>
              <a:rPr lang="en-US" dirty="0" smtClean="0"/>
            </a:br>
            <a:r>
              <a:rPr lang="en-US" dirty="0" smtClean="0"/>
              <a:t>building IP weights?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Censoring may introduce time-dependent selection bias</a:t>
            </a:r>
          </a:p>
          <a:p>
            <a:endParaRPr lang="en-US" dirty="0" smtClean="0"/>
          </a:p>
          <a:p>
            <a:r>
              <a:rPr lang="en-US" dirty="0" smtClean="0"/>
              <a:t>Weight by the inverse probability of remaining uncensored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Weights for monitoring or for censoring?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Recall: Censoring is a function of…</a:t>
            </a:r>
          </a:p>
          <a:p>
            <a:pPr lvl="1"/>
            <a:r>
              <a:rPr lang="en-US" sz="2000" dirty="0" smtClean="0"/>
              <a:t>Monitoring</a:t>
            </a:r>
          </a:p>
          <a:p>
            <a:pPr lvl="1"/>
            <a:r>
              <a:rPr lang="en-US" sz="2000" dirty="0" smtClean="0"/>
              <a:t>CD4/RNA</a:t>
            </a:r>
          </a:p>
          <a:p>
            <a:endParaRPr lang="en-US" sz="2400" dirty="0" smtClean="0"/>
          </a:p>
          <a:p>
            <a:r>
              <a:rPr lang="en-US" sz="2400" dirty="0" smtClean="0"/>
              <a:t>Conditional probability of remaining uncensored</a:t>
            </a:r>
          </a:p>
          <a:p>
            <a:pPr lvl="1"/>
            <a:r>
              <a:rPr lang="en-US" sz="2000" dirty="0" smtClean="0"/>
              <a:t>= Conditional probability of not </a:t>
            </a:r>
            <a:r>
              <a:rPr lang="en-US" sz="2000" dirty="0" smtClean="0"/>
              <a:t>monitoring</a:t>
            </a:r>
            <a:br>
              <a:rPr lang="en-US" sz="2000" dirty="0" smtClean="0"/>
            </a:br>
            <a:r>
              <a:rPr lang="en-US" sz="2000" dirty="0" smtClean="0"/>
              <a:t>(before </a:t>
            </a:r>
            <a:r>
              <a:rPr lang="en-US" sz="2000" dirty="0" smtClean="0"/>
              <a:t>the grace period)</a:t>
            </a:r>
          </a:p>
          <a:p>
            <a:pPr lvl="1"/>
            <a:r>
              <a:rPr lang="en-US" sz="2000" dirty="0" smtClean="0"/>
              <a:t>= Conditional probability of </a:t>
            </a:r>
            <a:r>
              <a:rPr lang="en-US" sz="2000" dirty="0" smtClean="0"/>
              <a:t>monitoring CD4 </a:t>
            </a:r>
            <a:r>
              <a:rPr lang="en-US" sz="2000" dirty="0" smtClean="0"/>
              <a:t>or RNA </a:t>
            </a:r>
            <a:r>
              <a:rPr lang="en-US" sz="2000" dirty="0" smtClean="0"/>
              <a:t>but not both </a:t>
            </a:r>
            <a:r>
              <a:rPr lang="en-US" sz="2000" dirty="0" smtClean="0"/>
              <a:t>(during the grace period)</a:t>
            </a:r>
          </a:p>
          <a:p>
            <a:pPr lvl="1"/>
            <a:r>
              <a:rPr lang="en-US" sz="2000" dirty="0" smtClean="0"/>
              <a:t>= Conditional probability of monitoring </a:t>
            </a:r>
            <a:br>
              <a:rPr lang="en-US" sz="2000" dirty="0" smtClean="0"/>
            </a:br>
            <a:r>
              <a:rPr lang="en-US" sz="2000" dirty="0" smtClean="0"/>
              <a:t>(end of the grace period)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Adjusting for </a:t>
            </a:r>
            <a:br>
              <a:rPr lang="en-US" dirty="0" smtClean="0"/>
            </a:br>
            <a:r>
              <a:rPr lang="en-US" dirty="0" smtClean="0"/>
              <a:t>time-varying selection bias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Use IP weighting to create a pseudo-population in which monitoring is independent of measured past prognostic factors</a:t>
            </a:r>
          </a:p>
          <a:p>
            <a:endParaRPr lang="en-US" sz="2400" dirty="0" smtClean="0"/>
          </a:p>
          <a:p>
            <a:r>
              <a:rPr lang="en-US" sz="2400" dirty="0" smtClean="0"/>
              <a:t>In the pseudo-population, the artificial censoring is </a:t>
            </a:r>
            <a:r>
              <a:rPr lang="en-US" sz="2400" dirty="0" err="1" smtClean="0"/>
              <a:t>noninformative</a:t>
            </a:r>
            <a:endParaRPr lang="en-US" sz="2400" dirty="0" smtClean="0"/>
          </a:p>
          <a:p>
            <a:pPr lvl="1"/>
            <a:r>
              <a:rPr lang="en-US" sz="2000" dirty="0" smtClean="0"/>
              <a:t>Under the assumptions of conditional exchangeability, positivity, and consistency</a:t>
            </a:r>
          </a:p>
        </p:txBody>
      </p:sp>
      <p:sp>
        <p:nvSpPr>
          <p:cNvPr id="3482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3482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</a:t>
            </a:r>
            <a:br>
              <a:rPr lang="en-US" dirty="0" smtClean="0"/>
            </a:br>
            <a:r>
              <a:rPr lang="en-US" dirty="0" smtClean="0"/>
              <a:t>IP Weights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  <p:pic>
        <p:nvPicPr>
          <p:cNvPr id="272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41" y="2468875"/>
            <a:ext cx="9026644" cy="254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</a:t>
            </a:r>
            <a:br>
              <a:rPr lang="en-US" dirty="0" smtClean="0"/>
            </a:br>
            <a:r>
              <a:rPr lang="en-US" dirty="0" smtClean="0"/>
              <a:t>Contributions to the weights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66737" y="1752600"/>
          <a:ext cx="803778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959"/>
                <a:gridCol w="2245444"/>
                <a:gridCol w="3185384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Time Point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Contribution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 &lt;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1/p_w_d_0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During </a:t>
                      </a:r>
                      <a:r>
                        <a:rPr lang="en-US" dirty="0" err="1" smtClean="0"/>
                        <a:t>gp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≤ j &lt;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– (1/p_w_d_1)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End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 =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1/p_w_d_2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Stabilized weights?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Issues with </a:t>
            </a:r>
            <a:r>
              <a:rPr lang="en-US" dirty="0" err="1" smtClean="0"/>
              <a:t>unstabilized</a:t>
            </a:r>
            <a:r>
              <a:rPr lang="en-US" dirty="0" smtClean="0"/>
              <a:t> weights</a:t>
            </a:r>
          </a:p>
          <a:p>
            <a:pPr lvl="1"/>
            <a:r>
              <a:rPr lang="en-US" dirty="0" smtClean="0"/>
              <a:t>High weight to subjects with low probability of receiving the exposure level that they indeed received</a:t>
            </a:r>
          </a:p>
          <a:p>
            <a:pPr lvl="1"/>
            <a:r>
              <a:rPr lang="en-US" dirty="0" smtClean="0"/>
              <a:t>Estimators with large variance </a:t>
            </a:r>
          </a:p>
          <a:p>
            <a:r>
              <a:rPr lang="en-US" dirty="0" smtClean="0"/>
              <a:t>Stabilized weights preferred </a:t>
            </a:r>
            <a:br>
              <a:rPr lang="en-US" dirty="0" smtClean="0"/>
            </a:br>
            <a:r>
              <a:rPr lang="en-US" dirty="0" smtClean="0"/>
              <a:t>(for static strategies)</a:t>
            </a:r>
          </a:p>
          <a:p>
            <a:pPr lvl="1"/>
            <a:r>
              <a:rPr lang="en-US" dirty="0" smtClean="0"/>
              <a:t>Estimators with smaller variance</a:t>
            </a:r>
          </a:p>
          <a:p>
            <a:pPr lvl="1"/>
            <a:r>
              <a:rPr lang="en-US" dirty="0" smtClean="0"/>
              <a:t>Easier to evaluate model specification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Stabilized weights?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Common stabilization procedures for static strategies are not valid for dynamic strategies</a:t>
            </a:r>
          </a:p>
          <a:p>
            <a:r>
              <a:rPr lang="en-US" sz="2400" dirty="0" smtClean="0"/>
              <a:t>Numerator can depend on regime and time-varying covariates, but not past monitoring</a:t>
            </a:r>
          </a:p>
          <a:p>
            <a:r>
              <a:rPr lang="en-US" sz="2400" dirty="0" smtClean="0"/>
              <a:t>In practice, simple stabilization does not actually stabilize</a:t>
            </a:r>
          </a:p>
          <a:p>
            <a:endParaRPr lang="en-US" sz="2400" dirty="0" smtClean="0"/>
          </a:p>
          <a:p>
            <a:r>
              <a:rPr lang="en-US" sz="2400" dirty="0" smtClean="0"/>
              <a:t>Optimal, locally </a:t>
            </a:r>
            <a:r>
              <a:rPr lang="en-US" sz="2400" dirty="0" err="1" smtClean="0"/>
              <a:t>semiparametric</a:t>
            </a:r>
            <a:r>
              <a:rPr lang="en-US" sz="2400" dirty="0" smtClean="0"/>
              <a:t> efficient weights derived by </a:t>
            </a:r>
            <a:r>
              <a:rPr lang="en-US" sz="2400" dirty="0" err="1" smtClean="0"/>
              <a:t>Orellana</a:t>
            </a:r>
            <a:r>
              <a:rPr lang="en-US" sz="2400" dirty="0" smtClean="0"/>
              <a:t> et al., 2010ab </a:t>
            </a:r>
          </a:p>
          <a:p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Truncated weights?</a:t>
            </a:r>
            <a:endParaRPr lang="en-US" i="1" baseline="30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Reset the value of the highest </a:t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(and lowest)</a:t>
            </a:r>
            <a:r>
              <a:rPr lang="en-US" dirty="0" smtClean="0"/>
              <a:t> weights</a:t>
            </a:r>
          </a:p>
          <a:p>
            <a:endParaRPr lang="en-US" dirty="0" smtClean="0"/>
          </a:p>
          <a:p>
            <a:r>
              <a:rPr lang="en-US" dirty="0" smtClean="0"/>
              <a:t>Reduce influence of observations with extreme weights</a:t>
            </a:r>
          </a:p>
          <a:p>
            <a:r>
              <a:rPr lang="en-US" dirty="0" smtClean="0"/>
              <a:t>Increases bias and precision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When to Monitor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an inverse-probability weighted dynamic marginal structural model to estimate the hazard ratios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Proc </a:t>
            </a:r>
            <a:r>
              <a:rPr lang="en-US" dirty="0" err="1" smtClean="0"/>
              <a:t>Surveylogistic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Replicates are correlated</a:t>
            </a:r>
          </a:p>
          <a:p>
            <a:r>
              <a:rPr lang="en-US" sz="3200" dirty="0" smtClean="0"/>
              <a:t>Must adjust variance estimation to account for replicates</a:t>
            </a:r>
          </a:p>
          <a:p>
            <a:endParaRPr lang="en-US" sz="3200" dirty="0" smtClean="0"/>
          </a:p>
          <a:p>
            <a:r>
              <a:rPr lang="en-US" sz="3200" dirty="0" smtClean="0"/>
              <a:t>Robust variance (cluster statement)</a:t>
            </a:r>
          </a:p>
          <a:p>
            <a:r>
              <a:rPr lang="en-US" sz="3200" dirty="0" smtClean="0"/>
              <a:t>Bootstrap entire process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 a pooled logistic model with interactions between regime and time</a:t>
            </a:r>
          </a:p>
          <a:p>
            <a:r>
              <a:rPr lang="en-US" dirty="0" smtClean="0"/>
              <a:t>Estimate the 18-month AIDS-free survival</a:t>
            </a:r>
          </a:p>
          <a:p>
            <a:r>
              <a:rPr lang="en-US" dirty="0" smtClean="0"/>
              <a:t>Plot the AIDS-free survival curves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</a:t>
            </a:r>
            <a:br>
              <a:rPr lang="en-US" dirty="0" smtClean="0"/>
            </a:br>
            <a:r>
              <a:rPr lang="en-US" dirty="0" smtClean="0"/>
              <a:t>The procedure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Fit a model like the one in Step 5, but with interactions between regime and time</a:t>
            </a:r>
          </a:p>
          <a:p>
            <a:r>
              <a:rPr lang="en-US" sz="2400" dirty="0" smtClean="0"/>
              <a:t>Create a skeleton data set with all possible time points for each individual under each treatment strategy</a:t>
            </a:r>
          </a:p>
          <a:p>
            <a:r>
              <a:rPr lang="en-US" sz="2400" dirty="0" smtClean="0"/>
              <a:t>Score the skeleton data set using the output of the pooled logistic model to get predicted probabilities of the event</a:t>
            </a:r>
          </a:p>
          <a:p>
            <a:r>
              <a:rPr lang="en-US" sz="2400" dirty="0" smtClean="0"/>
              <a:t>Calculate and graph the AIDS-free survival at each time for each strategy</a:t>
            </a:r>
          </a:p>
        </p:txBody>
      </p:sp>
      <p:sp>
        <p:nvSpPr>
          <p:cNvPr id="3891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3891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Hazard ratios (or survival) that would have been estimated had all individuals been monitored according to the study protocol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unmeasured confounding given the measured covariates</a:t>
            </a:r>
          </a:p>
          <a:p>
            <a:r>
              <a:rPr lang="en-US" dirty="0" smtClean="0"/>
              <a:t>Correct specification of the model for monitoring as a function of the measured confounders</a:t>
            </a:r>
          </a:p>
          <a:p>
            <a:r>
              <a:rPr lang="en-US" dirty="0" smtClean="0"/>
              <a:t>Positivity (i.e., no deterministic “assignment” of the monitoring strategies)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More complex strategies when outcome is death</a:t>
            </a:r>
          </a:p>
          <a:p>
            <a:endParaRPr lang="en-US" sz="2800" dirty="0" smtClean="0"/>
          </a:p>
          <a:p>
            <a:r>
              <a:rPr lang="en-US" sz="2800" dirty="0" smtClean="0"/>
              <a:t>Monitor CD4 cell count and HIV-RNA once every… </a:t>
            </a:r>
          </a:p>
          <a:p>
            <a:pPr lvl="1"/>
            <a:r>
              <a:rPr lang="en-US" sz="2400" dirty="0" smtClean="0"/>
              <a:t>3 ± 1 months</a:t>
            </a:r>
          </a:p>
          <a:p>
            <a:pPr lvl="1"/>
            <a:r>
              <a:rPr lang="en-US" sz="2400" dirty="0" smtClean="0"/>
              <a:t>6 ± 1 months or 3 ± 1 months </a:t>
            </a:r>
            <a:br>
              <a:rPr lang="en-US" sz="2400" dirty="0" smtClean="0"/>
            </a:br>
            <a:r>
              <a:rPr lang="en-US" sz="2400" dirty="0" smtClean="0"/>
              <a:t>if HIV-RNA &gt; 200, CD4 ≤ 200, or AIDS</a:t>
            </a:r>
          </a:p>
          <a:p>
            <a:pPr lvl="1"/>
            <a:r>
              <a:rPr lang="en-US" sz="2400" dirty="0" smtClean="0"/>
              <a:t>9-12 ± 1 months or 3 ± 1 months</a:t>
            </a:r>
            <a:br>
              <a:rPr lang="en-US" sz="2400" dirty="0" smtClean="0"/>
            </a:br>
            <a:r>
              <a:rPr lang="en-US" sz="2400" dirty="0" smtClean="0"/>
              <a:t> if HIV-RNA &gt; 200,  CD4 ≤ 200, or AIDS</a:t>
            </a:r>
          </a:p>
        </p:txBody>
      </p:sp>
      <p:sp>
        <p:nvSpPr>
          <p:cNvPr id="225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2253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Next steps 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2800" dirty="0" smtClean="0"/>
              <a:t>Sensitivity Analyses</a:t>
            </a:r>
          </a:p>
          <a:p>
            <a:pPr lvl="1"/>
            <a:r>
              <a:rPr lang="en-US" sz="2400" dirty="0" smtClean="0"/>
              <a:t>Inverse probability weights to adjust for loss to follow-up</a:t>
            </a:r>
          </a:p>
          <a:p>
            <a:pPr lvl="1"/>
            <a:r>
              <a:rPr lang="en-US" sz="2400" dirty="0" smtClean="0"/>
              <a:t>Subset analyses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5837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Next steps 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 smtClean="0"/>
              <a:t>Alternative, possibly more clinically relevant strategies</a:t>
            </a:r>
          </a:p>
          <a:p>
            <a:pPr lvl="1"/>
            <a:r>
              <a:rPr lang="en-US" dirty="0" smtClean="0"/>
              <a:t>Uniform monitoring during the grace period</a:t>
            </a:r>
          </a:p>
          <a:p>
            <a:pPr lvl="1"/>
            <a:r>
              <a:rPr lang="en-US" dirty="0" smtClean="0"/>
              <a:t>Add a numerator </a:t>
            </a:r>
          </a:p>
          <a:p>
            <a:pPr lvl="2"/>
            <a:r>
              <a:rPr lang="en-US" dirty="0" smtClean="0"/>
              <a:t>If 0 ≤ </a:t>
            </a:r>
            <a:r>
              <a:rPr lang="en-US" i="1" dirty="0" smtClean="0"/>
              <a:t>j &lt; m</a:t>
            </a:r>
            <a:r>
              <a:rPr lang="en-US" dirty="0" smtClean="0"/>
              <a:t> and ART = 1</a:t>
            </a:r>
            <a:endParaRPr lang="en-US" i="1" dirty="0" smtClean="0"/>
          </a:p>
          <a:p>
            <a:pPr lvl="2"/>
            <a:r>
              <a:rPr lang="en-US" dirty="0" smtClean="0"/>
              <a:t>If 0 ≤ </a:t>
            </a:r>
            <a:r>
              <a:rPr lang="en-US" i="1" dirty="0" smtClean="0"/>
              <a:t>j &lt; m</a:t>
            </a:r>
            <a:r>
              <a:rPr lang="en-US" dirty="0" smtClean="0"/>
              <a:t> and ART = 0</a:t>
            </a:r>
            <a:endParaRPr lang="en-US" i="1" dirty="0" smtClean="0"/>
          </a:p>
          <a:p>
            <a:pPr lvl="2"/>
            <a:r>
              <a:rPr lang="en-US" dirty="0" smtClean="0"/>
              <a:t>If </a:t>
            </a:r>
            <a:r>
              <a:rPr lang="en-US" i="1" dirty="0" smtClean="0"/>
              <a:t>j =m</a:t>
            </a:r>
          </a:p>
          <a:p>
            <a:endParaRPr lang="en-US" dirty="0" smtClean="0"/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58373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  <p:sp>
        <p:nvSpPr>
          <p:cNvPr id="279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955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2750" y="4158695"/>
            <a:ext cx="581025" cy="371475"/>
          </a:xfrm>
          <a:prstGeom prst="rect">
            <a:avLst/>
          </a:prstGeom>
          <a:noFill/>
        </p:spPr>
      </p:pic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955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2250" y="4619555"/>
            <a:ext cx="962025" cy="371475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2750" y="5054585"/>
            <a:ext cx="581025" cy="371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framework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Learned an approach to answer a clinical question in which a target trial is described in detail and emulated</a:t>
            </a:r>
          </a:p>
          <a:p>
            <a:endParaRPr lang="en-US" dirty="0" smtClean="0"/>
          </a:p>
          <a:p>
            <a:r>
              <a:rPr lang="en-US" dirty="0" smtClean="0"/>
              <a:t>Can be applied to a wide variety of questions, data sources, and methods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Well-defined strategies and effect estimates</a:t>
            </a:r>
          </a:p>
          <a:p>
            <a:r>
              <a:rPr lang="en-US" dirty="0" smtClean="0"/>
              <a:t>Avoids common biases</a:t>
            </a:r>
          </a:p>
          <a:p>
            <a:r>
              <a:rPr lang="en-US" dirty="0" smtClean="0"/>
              <a:t>Allows systematic evaluation</a:t>
            </a:r>
          </a:p>
          <a:p>
            <a:r>
              <a:rPr lang="en-US" dirty="0" smtClean="0"/>
              <a:t>Helps explain differences between studies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computing time by fitting weight model before making replicates</a:t>
            </a:r>
          </a:p>
          <a:p>
            <a:r>
              <a:rPr lang="en-US" dirty="0" smtClean="0"/>
              <a:t>Pay careful attention to the reasons for censoring and assign contributions to the weights accordingly</a:t>
            </a:r>
          </a:p>
          <a:p>
            <a:r>
              <a:rPr lang="en-US" dirty="0" smtClean="0"/>
              <a:t>Don’t automatically stabilize weights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Co-investigators</a:t>
            </a:r>
          </a:p>
          <a:p>
            <a:pPr lvl="1"/>
            <a:r>
              <a:rPr lang="en-US" dirty="0" smtClean="0"/>
              <a:t>At HSPH: Ellen </a:t>
            </a:r>
            <a:r>
              <a:rPr lang="en-US" dirty="0" err="1" smtClean="0"/>
              <a:t>Caniglia</a:t>
            </a:r>
            <a:r>
              <a:rPr lang="en-US" dirty="0" smtClean="0"/>
              <a:t>, Miguel </a:t>
            </a:r>
            <a:r>
              <a:rPr lang="en-US" dirty="0" err="1" smtClean="0"/>
              <a:t>Hern</a:t>
            </a:r>
            <a:r>
              <a:rPr lang="en-US" dirty="0" err="1" smtClean="0">
                <a:cs typeface="Arial" charset="0"/>
              </a:rPr>
              <a:t>án</a:t>
            </a:r>
            <a:r>
              <a:rPr lang="en-US" dirty="0" smtClean="0">
                <a:cs typeface="Arial" charset="0"/>
              </a:rPr>
              <a:t>, Jamie Robins, Roger Logan</a:t>
            </a:r>
          </a:p>
          <a:p>
            <a:pPr lvl="1"/>
            <a:r>
              <a:rPr lang="en-US" dirty="0" smtClean="0">
                <a:cs typeface="Arial" charset="0"/>
              </a:rPr>
              <a:t>Members of the HIV-CAUSAL Collaboration</a:t>
            </a:r>
          </a:p>
          <a:p>
            <a:endParaRPr lang="en-US" dirty="0" smtClean="0">
              <a:cs typeface="Arial" charset="0"/>
            </a:endParaRPr>
          </a:p>
          <a:p>
            <a:r>
              <a:rPr lang="en-US" dirty="0" smtClean="0">
                <a:cs typeface="Arial" charset="0"/>
              </a:rPr>
              <a:t>Funding Sources</a:t>
            </a:r>
          </a:p>
          <a:p>
            <a:pPr lvl="1"/>
            <a:r>
              <a:rPr lang="en-US" dirty="0" smtClean="0">
                <a:cs typeface="Arial" charset="0"/>
              </a:rPr>
              <a:t>NIH grants: R01-AI073127 and U10-AA013566</a:t>
            </a:r>
          </a:p>
          <a:p>
            <a:endParaRPr lang="en-US" dirty="0" smtClean="0"/>
          </a:p>
        </p:txBody>
      </p:sp>
      <p:sp>
        <p:nvSpPr>
          <p:cNvPr id="6144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6144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References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Multiple regimes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 </a:t>
            </a:r>
          </a:p>
          <a:p>
            <a:r>
              <a:rPr lang="en-US" sz="2000" smtClean="0"/>
              <a:t>IP weighting for dynamic regimes</a:t>
            </a:r>
          </a:p>
          <a:p>
            <a:pPr lvl="1"/>
            <a:r>
              <a:rPr lang="en-US" sz="1800" smtClean="0"/>
              <a:t>Hernán et al. </a:t>
            </a:r>
            <a:r>
              <a:rPr lang="en-US" sz="1800" i="1" smtClean="0"/>
              <a:t>BCP&amp;T</a:t>
            </a:r>
            <a:r>
              <a:rPr lang="en-US" sz="1800" smtClean="0"/>
              <a:t> 2006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</a:t>
            </a:r>
          </a:p>
          <a:p>
            <a:r>
              <a:rPr lang="en-US" sz="2000" smtClean="0"/>
              <a:t>Smoothing</a:t>
            </a:r>
          </a:p>
          <a:p>
            <a:pPr lvl="1"/>
            <a:r>
              <a:rPr lang="en-US" sz="1800" smtClean="0"/>
              <a:t>Robins et al. </a:t>
            </a:r>
            <a:r>
              <a:rPr lang="en-US" sz="1800" i="1" smtClean="0"/>
              <a:t>Statistics in Medicine</a:t>
            </a:r>
            <a:r>
              <a:rPr lang="en-US" sz="1800" smtClean="0"/>
              <a:t> 2008</a:t>
            </a:r>
          </a:p>
          <a:p>
            <a:r>
              <a:rPr lang="en-US" sz="2000" smtClean="0"/>
              <a:t>Grace periods</a:t>
            </a:r>
          </a:p>
          <a:p>
            <a:pPr lvl="1"/>
            <a:r>
              <a:rPr lang="en-US" sz="1800" smtClean="0"/>
              <a:t>Cain et al. </a:t>
            </a:r>
            <a:r>
              <a:rPr lang="en-US" sz="1800" i="1" smtClean="0"/>
              <a:t>International Journal of Biostatistics</a:t>
            </a:r>
            <a:r>
              <a:rPr lang="en-US" sz="1800" smtClean="0"/>
              <a:t> 2010</a:t>
            </a:r>
          </a:p>
          <a:p>
            <a:r>
              <a:rPr lang="en-US" sz="2000" smtClean="0"/>
              <a:t>Dynamic MSMs reviewed in</a:t>
            </a:r>
          </a:p>
          <a:p>
            <a:pPr lvl="1"/>
            <a:r>
              <a:rPr lang="en-US" sz="1800" smtClean="0"/>
              <a:t>Robins and Hernán. In: </a:t>
            </a:r>
            <a:r>
              <a:rPr lang="en-US" sz="1800" i="1" smtClean="0"/>
              <a:t>Advances in Longitudinal Data Analysis</a:t>
            </a:r>
            <a:r>
              <a:rPr lang="en-US" sz="1800" smtClean="0"/>
              <a:t>. Chapman and Hall/CRC Press, 2009</a:t>
            </a:r>
          </a:p>
          <a:p>
            <a:pPr lvl="1"/>
            <a:endParaRPr lang="en-US" sz="2000" smtClean="0"/>
          </a:p>
          <a:p>
            <a:endParaRPr lang="en-US" sz="2400" smtClean="0"/>
          </a:p>
        </p:txBody>
      </p:sp>
      <p:sp>
        <p:nvSpPr>
          <p:cNvPr id="6246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28 February 2017</a:t>
            </a:r>
            <a:endParaRPr lang="en-US" dirty="0" smtClean="0"/>
          </a:p>
        </p:txBody>
      </p:sp>
      <p:sp>
        <p:nvSpPr>
          <p:cNvPr id="6246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When to Monitor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752600"/>
            <a:ext cx="8577262" cy="4267200"/>
          </a:xfrm>
        </p:spPr>
        <p:txBody>
          <a:bodyPr/>
          <a:lstStyle/>
          <a:p>
            <a:r>
              <a:rPr lang="en-US" dirty="0" smtClean="0"/>
              <a:t>Takeda Pharmaceuticals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lauren.cain@takeda.com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Harvard T.H. Chan School </a:t>
            </a:r>
            <a:br>
              <a:rPr lang="en-US" dirty="0" smtClean="0"/>
            </a:br>
            <a:r>
              <a:rPr lang="en-US" dirty="0" smtClean="0"/>
              <a:t>of Public Health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lcain@hsph.harvard.edu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Constructing Inverse Probability Weights for Dynamic Interventions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45685"/>
            <a:ext cx="8001000" cy="3474115"/>
          </a:xfrm>
        </p:spPr>
        <p:txBody>
          <a:bodyPr/>
          <a:lstStyle/>
          <a:p>
            <a:pPr eaLnBrk="1" hangingPunct="1"/>
            <a:r>
              <a:rPr lang="en-US" dirty="0" smtClean="0"/>
              <a:t>When to Monitor CD4 and RNA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CIMPOD 2017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Lauren Cain</a:t>
            </a:r>
          </a:p>
          <a:p>
            <a:pPr eaLnBrk="1" hangingPunct="1"/>
            <a:r>
              <a:rPr lang="en-US" sz="2000" dirty="0" smtClean="0"/>
              <a:t>Principal Statistician, Takeda Pharmaceuticals</a:t>
            </a:r>
          </a:p>
          <a:p>
            <a:pPr eaLnBrk="1" hangingPunct="1"/>
            <a:r>
              <a:rPr lang="en-US" sz="2000" dirty="0" smtClean="0"/>
              <a:t>Visiting Scientist, Harvard T.H. Chan School of Public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 Results from the </a:t>
            </a:r>
            <a:br>
              <a:rPr lang="en-US" dirty="0" smtClean="0"/>
            </a:br>
            <a:r>
              <a:rPr lang="en-US" dirty="0" smtClean="0"/>
              <a:t>Case-Study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All-cause mortality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62609149"/>
              </p:ext>
            </p:extLst>
          </p:nvPr>
        </p:nvGraphicFramePr>
        <p:xfrm>
          <a:off x="612775" y="1676400"/>
          <a:ext cx="8153400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6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Monitoring</a:t>
                      </a:r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 strategy</a:t>
                      </a:r>
                      <a:endParaRPr lang="en-US" sz="2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Outcomes,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Person-months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Hazard ratios*</a:t>
                      </a:r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(95% CI)</a:t>
                      </a:r>
                      <a:endParaRPr lang="en-US" sz="2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3±1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345,310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 (reference)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6±1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208,055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0.86 (0.42, 1.78)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</a:t>
                      </a:r>
                    </a:p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9-12±1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189,900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0.82 (0.46, 1.47)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891463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  <a:cs typeface="Times New Roman" panose="02020603050405020304" pitchFamily="18" charset="0"/>
              </a:rPr>
              <a:t>*Adjusted for the baseline and time-varying covariates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49817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AIDS-defining illness or death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78468975"/>
              </p:ext>
            </p:extLst>
          </p:nvPr>
        </p:nvGraphicFramePr>
        <p:xfrm>
          <a:off x="612775" y="1676400"/>
          <a:ext cx="8153400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6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Monitoring</a:t>
                      </a:r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 strategy</a:t>
                      </a:r>
                      <a:endParaRPr lang="en-US" sz="2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Outcomes,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Person-months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Hazard ratios*</a:t>
                      </a:r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0" baseline="0" dirty="0">
                          <a:latin typeface="+mn-lt"/>
                          <a:cs typeface="Times New Roman" panose="02020603050405020304" pitchFamily="18" charset="0"/>
                        </a:rPr>
                        <a:t>(95% CI)</a:t>
                      </a:r>
                      <a:endParaRPr lang="en-US" sz="2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3±1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344,246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 (reference)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6±1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207,446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0.76 (0.50, 1.16)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Once every </a:t>
                      </a:r>
                    </a:p>
                    <a:p>
                      <a:pPr algn="ctr"/>
                      <a:r>
                        <a:rPr lang="en-US" sz="2400" b="0" dirty="0">
                          <a:latin typeface="+mn-lt"/>
                          <a:cs typeface="Times New Roman" panose="02020603050405020304" pitchFamily="18" charset="0"/>
                        </a:rPr>
                        <a:t>9-12±1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189,353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1.06 (0.55, 2.08)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891463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  <a:cs typeface="Times New Roman" panose="02020603050405020304" pitchFamily="18" charset="0"/>
              </a:rPr>
              <a:t>*Adjusted for the baseline and time-varying covariates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63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Survival and AIDS-free survival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525" y="1837608"/>
            <a:ext cx="5114925" cy="441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4548" y="1752600"/>
            <a:ext cx="491085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01000" y="5410200"/>
            <a:ext cx="732983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28 February 2017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When to Monitor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52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26035</TotalTime>
  <Words>2462</Words>
  <Application>Microsoft Office PowerPoint</Application>
  <PresentationFormat>On-screen Show (4:3)</PresentationFormat>
  <Paragraphs>744</Paragraphs>
  <Slides>64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Verdana</vt:lpstr>
      <vt:lpstr>Wingdings</vt:lpstr>
      <vt:lpstr>Tw Cen MT</vt:lpstr>
      <vt:lpstr>MS PGothic</vt:lpstr>
      <vt:lpstr>Zapf Dingbats</vt:lpstr>
      <vt:lpstr>Times New Roman</vt:lpstr>
      <vt:lpstr>Calibri</vt:lpstr>
      <vt:lpstr>Profile</vt:lpstr>
      <vt:lpstr> Constructing Inverse Probability Weights for Dynamic Interventions</vt:lpstr>
      <vt:lpstr>Acknowlegement</vt:lpstr>
      <vt:lpstr>Outline for today</vt:lpstr>
      <vt:lpstr>1. Introduction to the  Case-Study</vt:lpstr>
      <vt:lpstr>Motivating question</vt:lpstr>
      <vt:lpstr>Clinical guidelines: Examples of dynamic strategies </vt:lpstr>
      <vt:lpstr>Strategy Classifications</vt:lpstr>
      <vt:lpstr>Examples of strategies:  Initiate cART…</vt:lpstr>
      <vt:lpstr>Examples of strategies:  Initiate cART…</vt:lpstr>
      <vt:lpstr>Examples of strategies:  Initiate cART…</vt:lpstr>
      <vt:lpstr>Examples of strategies:  Initiate cART…</vt:lpstr>
      <vt:lpstr>Slide 12</vt:lpstr>
      <vt:lpstr>Slide 13</vt:lpstr>
      <vt:lpstr>The HIV-CAUSAL Collaboration: Contributing cohorts</vt:lpstr>
      <vt:lpstr>The CNICS: Contributing cohorts</vt:lpstr>
      <vt:lpstr>Sample Size</vt:lpstr>
      <vt:lpstr>Baseline covariates</vt:lpstr>
      <vt:lpstr>Time-varying covariates </vt:lpstr>
      <vt:lpstr>3 monitoring strategies</vt:lpstr>
      <vt:lpstr>Preferred method: Randomized clinical trial (RCT)</vt:lpstr>
      <vt:lpstr> Alternative method: Emulate a RCT</vt:lpstr>
      <vt:lpstr>Need for causal inference methods</vt:lpstr>
      <vt:lpstr>2. Guided Exercises with Example Data (Using SAS)</vt:lpstr>
      <vt:lpstr>Example Data </vt:lpstr>
      <vt:lpstr>Simulated v. real data</vt:lpstr>
      <vt:lpstr>Pre-Processing of Data</vt:lpstr>
      <vt:lpstr>Getting Started</vt:lpstr>
      <vt:lpstr>Step 0:</vt:lpstr>
      <vt:lpstr>Step 1:</vt:lpstr>
      <vt:lpstr>Step 2:</vt:lpstr>
      <vt:lpstr>Step 2:  Why are we creating replicates?</vt:lpstr>
      <vt:lpstr>Step 3: </vt:lpstr>
      <vt:lpstr>Step 3:</vt:lpstr>
      <vt:lpstr>Step 3: Example</vt:lpstr>
      <vt:lpstr>Step 3: Example of censoring process</vt:lpstr>
      <vt:lpstr>Step 4:</vt:lpstr>
      <vt:lpstr>Step 4: Why are we  building IP weights?</vt:lpstr>
      <vt:lpstr>Step 4: Weights for monitoring or for censoring?</vt:lpstr>
      <vt:lpstr>Step 4: Adjusting for  time-varying selection bias</vt:lpstr>
      <vt:lpstr>Step 4: IP Weights</vt:lpstr>
      <vt:lpstr>Step 4: Contributions to the weights</vt:lpstr>
      <vt:lpstr>Step 4: Stabilized weights?</vt:lpstr>
      <vt:lpstr>Step 4: Stabilized weights?</vt:lpstr>
      <vt:lpstr>Step 4: Truncated weights?</vt:lpstr>
      <vt:lpstr>Step 5:</vt:lpstr>
      <vt:lpstr>Step 5: Proc Surveylogistic</vt:lpstr>
      <vt:lpstr>Step 6:</vt:lpstr>
      <vt:lpstr>Step 6: The procedure</vt:lpstr>
      <vt:lpstr>Causal Interpretation</vt:lpstr>
      <vt:lpstr>Assumptions</vt:lpstr>
      <vt:lpstr>Next steps</vt:lpstr>
      <vt:lpstr>Next steps </vt:lpstr>
      <vt:lpstr>Next steps </vt:lpstr>
      <vt:lpstr>The framework </vt:lpstr>
      <vt:lpstr>Advantages of framework</vt:lpstr>
      <vt:lpstr>Closing messages</vt:lpstr>
      <vt:lpstr>Acknowledgements</vt:lpstr>
      <vt:lpstr>Additional References</vt:lpstr>
      <vt:lpstr>My Contact Information</vt:lpstr>
      <vt:lpstr> Constructing Inverse Probability Weights for Dynamic Interventions</vt:lpstr>
      <vt:lpstr>3. Results from the  Case-Study</vt:lpstr>
      <vt:lpstr>All-cause mortality</vt:lpstr>
      <vt:lpstr>AIDS-defining illness or death</vt:lpstr>
      <vt:lpstr>Survival and AIDS-free survival</vt:lpstr>
    </vt:vector>
  </TitlesOfParts>
  <Company>Harvard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causal inference from observational data</dc:title>
  <dc:creator>Miguel Hernán</dc:creator>
  <cp:lastModifiedBy>Lauren E. Cain</cp:lastModifiedBy>
  <cp:revision>1064</cp:revision>
  <cp:lastPrinted>1601-01-01T00:00:00Z</cp:lastPrinted>
  <dcterms:created xsi:type="dcterms:W3CDTF">2001-09-25T14:29:08Z</dcterms:created>
  <dcterms:modified xsi:type="dcterms:W3CDTF">2017-03-10T20:35:17Z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